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2"/>
  </p:notesMasterIdLst>
  <p:sldIdLst>
    <p:sldId id="256" r:id="rId2"/>
    <p:sldId id="257" r:id="rId3"/>
    <p:sldId id="364" r:id="rId4"/>
    <p:sldId id="261" r:id="rId5"/>
    <p:sldId id="262" r:id="rId6"/>
    <p:sldId id="263" r:id="rId7"/>
    <p:sldId id="367" r:id="rId8"/>
    <p:sldId id="369" r:id="rId9"/>
    <p:sldId id="365" r:id="rId10"/>
    <p:sldId id="366" r:id="rId11"/>
    <p:sldId id="266" r:id="rId12"/>
    <p:sldId id="267" r:id="rId13"/>
    <p:sldId id="268" r:id="rId14"/>
    <p:sldId id="269" r:id="rId15"/>
    <p:sldId id="368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9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2" r:id="rId42"/>
    <p:sldId id="303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1" r:id="rId99"/>
    <p:sldId id="362" r:id="rId100"/>
    <p:sldId id="363" r:id="rId101"/>
  </p:sldIdLst>
  <p:sldSz cx="9144000" cy="5143500" type="screen16x9"/>
  <p:notesSz cx="6858000" cy="9144000"/>
  <p:embeddedFontLst>
    <p:embeddedFont>
      <p:font typeface="Proxima Nova" panose="020B0604020202020204" charset="0"/>
      <p:regular r:id="rId103"/>
      <p:bold r:id="rId104"/>
      <p:italic r:id="rId105"/>
      <p:boldItalic r:id="rId106"/>
    </p:embeddedFont>
    <p:embeddedFont>
      <p:font typeface="Roboto Mono" panose="00000009000000000000" pitchFamily="49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4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54cdf57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54cdf57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654cdf5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654cdf5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68be1c1f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68be1c1f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7822ad6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7822ad6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7822ad6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7822ad6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7822ad6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7822ad6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5df6f04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5df6f04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5df6f040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5df6f040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db7d10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db7d10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b8e5ffd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b8e5ffd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431ff5c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431ff5c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2edb7d10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2edb7d10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f23c711fc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f23c711fc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68be1c1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68be1c1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254eee59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254eee59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b8e5ffd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b8e5ffd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42edb7d10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42edb7d10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2edb7d10_0_5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2edb7d10_0_5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42edb7d1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42edb7d1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42edb7d10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42edb7d10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42edb7d10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42edb7d10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a72f56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a72f56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42edb7d10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42edb7d10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254eee59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254eee59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2edb7d1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2edb7d1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42edb7d10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42edb7d10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42edb7d10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42edb7d10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42edb7d10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42edb7d10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254eee59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254eee59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927297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927297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4927297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4927297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42edb7d10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42edb7d10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416d41b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416d41b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42edb7d10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42edb7d10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42edb7d10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42edb7d10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68be1c1f1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68be1c1f1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68be1c1f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68be1c1f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b727b8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b727b8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6b727b83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6b727b83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6b727b83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6b727b83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6b727b83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6b727b83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254eee59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254eee59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6b727b83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6b727b83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16d41bb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16d41bb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6b727b8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6b727b8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68be1c1f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68be1c1f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6b727b83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6b727b83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46b727b83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46b727b83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68be1c1f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68be1c1f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654cdf57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654cdf57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6b727b83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6b727b83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6b727b83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6b727b83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68114ec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68114ec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6b727b83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6b727b83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42edb7d1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42edb7d1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6b727b83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6b727b83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5ea9e8a2d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c5ea9e8a2d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6b727b83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6b727b83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68be1c1f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68be1c1f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6b727b83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6b727b83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6b727b83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6b727b83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6b727b83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6b727b83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6b727b83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6b727b83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5df6f040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5df6f040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6b727b83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6b727b83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42edb7d1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42edb7d1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6b727b83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6b727b83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46b727b835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46b727b835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0b8e5ffd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0b8e5ffd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0bff803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0bff803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0bff8035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0bff8035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0bff8035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0bff8035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46b727b83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46b727b83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46b727b83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46b727b83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44561baf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44561baf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6e905fe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6e905fe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2edb7d10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2edb7d10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46b727b83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46b727b835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46b727b835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46b727b835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46b727b83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46b727b83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6b727b83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6b727b83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254eee59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254eee59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254eee59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254eee59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8254eee59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8254eee59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44561baf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444561baf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6b727b83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46b727b83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6b727b83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46b727b835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42edb7d10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42edb7d10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a68be1c1f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a68be1c1f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46b727b835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46b727b835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46b727b835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46b727b835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40e2484296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40e2484296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0e2484296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0e2484296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442edb7d10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442edb7d10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6b727b835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6b727b835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B2B2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2B2B2B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rgbClr val="2B2B2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roxima Nova"/>
              <a:buNone/>
              <a:defRPr sz="2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  <a:defRPr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○"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Char char="■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crashlytics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rebase.google.com/docs/analytics/android/properties" TargetMode="External"/><Relationship Id="rId5" Type="http://schemas.openxmlformats.org/officeDocument/2006/relationships/hyperlink" Target="https://firebase.google.com/docs/analytics/android/events" TargetMode="External"/><Relationship Id="rId4" Type="http://schemas.openxmlformats.org/officeDocument/2006/relationships/hyperlink" Target="https://firebase.google.com/docs/analytics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rtdb-vs-firestore#what_are_some_other_important_things_to_consid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android/read-and-write#read_and_write_data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docs/database/securit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firebase/answer/6317485?hl=en&amp;ref_topic=6317484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firebase/answer/6317486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google.com/firebase/answer/6317486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products/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irebase.google.com/pricing/" TargetMode="External"/><Relationship Id="rId4" Type="http://schemas.openxmlformats.org/officeDocument/2006/relationships/hyperlink" Target="https://firebase.google.com/use-cases/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hyperlink" Target="https://firebase.google.com/docs/database/security/quickstart" TargetMode="External"/><Relationship Id="rId3" Type="http://schemas.openxmlformats.org/officeDocument/2006/relationships/hyperlink" Target="https://firebase.google.com/docs/database/" TargetMode="External"/><Relationship Id="rId7" Type="http://schemas.openxmlformats.org/officeDocument/2006/relationships/hyperlink" Target="https://firebase.google.com/docs/database/android/lists-of-data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irebase.google.com/docs/database/android/read-and-write" TargetMode="External"/><Relationship Id="rId5" Type="http://schemas.openxmlformats.org/officeDocument/2006/relationships/hyperlink" Target="https://firebase.google.com/docs/database/android/structure-data" TargetMode="External"/><Relationship Id="rId4" Type="http://schemas.openxmlformats.org/officeDocument/2006/relationships/hyperlink" Target="https://firebase.google.com/docs/database/android/sta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CSCI 4237 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</a:rPr>
              <a:t>Software Design for Handheld Devices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924925"/>
            <a:ext cx="80442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 10 - Firebase: Database &amp; Metrics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Cobb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76" y="3924925"/>
            <a:ext cx="1178450" cy="89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what we’re going to be building...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59B09-0E6B-D323-6D75-2B969E95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56" y="1017725"/>
            <a:ext cx="6672944" cy="398585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Crashlytics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endParaRPr>
              <a:solidFill>
                <a:schemeClr val="lt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Firebase Analytics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Logging Events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Properties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74" name="Google Shape;774;p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Links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</a:t>
            </a:r>
            <a:br>
              <a:rPr lang="en"/>
            </a:br>
            <a:r>
              <a:rPr lang="en"/>
              <a:t>Realtime Database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Let’s add an EditText and a FloatingActionButton to our YelpListings page.</a:t>
            </a:r>
            <a:endParaRPr dirty="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12" y="1107950"/>
            <a:ext cx="214930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33900" cy="16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rounded button is called a “FloatingActionButton” (FAB), which works like an ImageButton.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12" y="1107950"/>
            <a:ext cx="21493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11700" y="2775475"/>
            <a:ext cx="5473500" cy="20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Part of the Design library</a:t>
            </a:r>
            <a:endParaRPr sz="15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implementation </a:t>
            </a:r>
            <a:r>
              <a:rPr lang="en" sz="15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'com.google.android.material:material:1.5.0'</a:t>
            </a:r>
            <a:endParaRPr sz="150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12" y="1107950"/>
            <a:ext cx="21493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1759500" y="955550"/>
            <a:ext cx="3522000" cy="3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&lt;?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xml version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="1.0" 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encoding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="utf-8"</a:t>
            </a: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?&gt;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&lt;androidx.constraintlayout.widget.ConstraintLayout 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="http://schemas.android.com/apk/res/android"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="http://schemas.android.com/apk/res-auto"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xmlns: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tools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="http://schemas.android.com/tools"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="match_parent"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="match_parent"</a:t>
            </a: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&lt;EditText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:id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="@+id/tweet_content"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="0dp"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="wrap_content"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:ems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="10"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:inputType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="textPersonName"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:hint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="Write a Tweet!"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:layout_constraintEnd_toEndOf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:layout_constraintStart_toStartOf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:layout_constraintTop_toTopOf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 </a:t>
            </a: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&lt;androidx.recyclerview.widget.RecyclerView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:id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="@+id/recyclerView"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="0dp"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="0dp"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:layout_constraintBottom_toBottomOf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:layout_constraintEnd_toEndOf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:layout_constraintHorizontal_bias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="0.0"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:layout_constraintStart_toStartOf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:layout_constraintTop_toBottomOf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="@+id/editText" </a:t>
            </a: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&lt;com.google.android.material.floatingactionbutton.FloatingActionButton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:id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="@+id/add_tweet"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:layout_width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="wrap_content"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:layout_height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="wrap_content"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:layout_margin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="8dp"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android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:clickable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="true"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:layout_constraintBottom_toBottomOf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:layout_constraintEnd_toEndOf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="parent"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:srcCompat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="@drawable/ic_add_white"</a:t>
            </a:r>
            <a:endParaRPr sz="600"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6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" sz="600" dirty="0">
                <a:solidFill>
                  <a:srgbClr val="BABAB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:useCompatPadding</a:t>
            </a:r>
            <a:r>
              <a:rPr lang="en" sz="6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="true" </a:t>
            </a: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E8BF6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&lt;/androidx.constraintlayout.widget.ConstraintLayout&gt;</a:t>
            </a: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E8BF6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BA83-41A9-D60A-ADE8-D3CB3053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Firebase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96B0A-59C6-B204-7961-02A5A7D43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things do we need to do if we are going to add the database feature to our app?</a:t>
            </a:r>
          </a:p>
        </p:txBody>
      </p:sp>
    </p:spTree>
    <p:extLst>
      <p:ext uri="{BB962C8B-B14F-4D97-AF65-F5344CB8AC3E}">
        <p14:creationId xmlns:p14="http://schemas.microsoft.com/office/powerpoint/2010/main" val="306073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the dependencies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app’s build.gradle add the Firebase DB dependency: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352800" y="2112725"/>
            <a:ext cx="8438400" cy="22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…</a:t>
            </a:r>
            <a:b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platform(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'com.google.firebase:firebase-bom:...'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'com.google.firebase:firebase-database-ktx'</a:t>
            </a:r>
            <a:endParaRPr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be using the “Realtime Database” option, instead of the newer “Cloud Firestore” (which recently came out of beta).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Comparison of the two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We’re going to be using the “Realtime Database” option.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150" y="2255775"/>
            <a:ext cx="6661698" cy="23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3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Start in “test mode” - to allow read &amp; write capabilities (by default for 30 days, but can modified for more).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44450"/>
            <a:ext cx="3845301" cy="17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300" y="2591400"/>
            <a:ext cx="3627700" cy="22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Today		- Project 2 Proposals Due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1 week		- 4/2	- Quiz 3 (no homework)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2 weeks		- 4/9 	- Project 2 Check-in #1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3 weeks		-4/16   - quiz 4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4 weeks 		-4/23   -project 2 presentations</a:t>
            </a:r>
            <a:br>
              <a:rPr lang="en" dirty="0"/>
            </a:b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Instead of being SQL-based with tables, Firebase’s database are JSON based.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C79A35-7D5A-E93C-E441-C8A8D853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43" y="315071"/>
            <a:ext cx="4365114" cy="43834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7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We’ll have “tables”, based on which </a:t>
            </a:r>
            <a:r>
              <a:rPr lang="en" b="1" dirty="0">
                <a:solidFill>
                  <a:schemeClr val="lt2"/>
                </a:solidFill>
              </a:rPr>
              <a:t>state</a:t>
            </a:r>
            <a:r>
              <a:rPr lang="en" dirty="0"/>
              <a:t> the user selects on the Map.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“Yelp businesses” can be written and posted to that state in the database.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32248-A5AE-46F2-64DF-E413006610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" t="-1764" r="45006" b="1764"/>
          <a:stretch/>
        </p:blipFill>
        <p:spPr>
          <a:xfrm>
            <a:off x="4416256" y="316704"/>
            <a:ext cx="4361984" cy="43817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need two things to write to the database: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The “path”, e.g.:</a:t>
            </a:r>
            <a:br>
              <a:rPr lang="en" dirty="0"/>
            </a:br>
            <a:r>
              <a:rPr lang="en" dirty="0"/>
              <a:t>“yelps/New York”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The data (our Yelp Business Class).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F69CD6-1E64-CA1C-01DC-66D4C6A4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51" y="450179"/>
            <a:ext cx="4365114" cy="4383404"/>
          </a:xfrm>
          <a:prstGeom prst="rect">
            <a:avLst/>
          </a:prstGeom>
        </p:spPr>
      </p:pic>
      <p:sp>
        <p:nvSpPr>
          <p:cNvPr id="222" name="Google Shape;222;p36"/>
          <p:cNvSpPr/>
          <p:nvPr/>
        </p:nvSpPr>
        <p:spPr>
          <a:xfrm>
            <a:off x="4644450" y="2026816"/>
            <a:ext cx="2685990" cy="9754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We’ll move our Yelp code into its own function, so we can swap between the Yelp API vs. Firebase when needed.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B4FA6A-16FF-2B73-1232-FE71D3674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12564"/>
            <a:ext cx="537972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//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getYelpData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(address)  from Yelp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getYelpFromFirebase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address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First, get an instance to the database SDK:</a:t>
            </a:r>
            <a:endParaRPr dirty="0"/>
          </a:p>
        </p:txBody>
      </p:sp>
      <p:sp>
        <p:nvSpPr>
          <p:cNvPr id="236" name="Google Shape;236;p38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private lateinit var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firebaseDatabase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FirebaseDatabase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629755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sz="180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(savedInstanceState: Bundle?) {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setContentView(R.layout.</a:t>
            </a:r>
            <a:r>
              <a:rPr lang="en" sz="1800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activity_tweets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firebaseDatabase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FirebaseDatabase.getInstance()</a:t>
            </a:r>
            <a:endParaRPr sz="18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US State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We already have the Address object in the YelpsListingActivity. The US State is kept in the “adminArea” field.</a:t>
            </a:r>
            <a:endParaRPr dirty="0"/>
          </a:p>
        </p:txBody>
      </p:sp>
      <p:sp>
        <p:nvSpPr>
          <p:cNvPr id="243" name="Google Shape;243;p39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address: Address = </a:t>
            </a:r>
            <a:r>
              <a:rPr lang="en" sz="1600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intent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.getParcelableExtra(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"address"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)!!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The field is nullable, so we'll have a default, though it shouldn't be for US locations.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state = address.</a:t>
            </a:r>
            <a:r>
              <a:rPr lang="en" sz="1600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adminArea 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?: 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"unknown"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We’ll also put the Firebase DB code in its own function.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311700" y="2188900"/>
            <a:ext cx="8438400" cy="28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private fun </a:t>
            </a:r>
            <a:r>
              <a:rPr lang="en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getYelpDataFromFirebase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(address: Address) {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1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00CF49-7D3E-27AC-922B-B75CBD22F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7" t="30768" r="22293" b="40352"/>
          <a:stretch/>
        </p:blipFill>
        <p:spPr>
          <a:xfrm>
            <a:off x="3625038" y="2191530"/>
            <a:ext cx="5207262" cy="1989802"/>
          </a:xfrm>
          <a:prstGeom prst="rect">
            <a:avLst/>
          </a:prstGeom>
        </p:spPr>
      </p:pic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5253002" y="2571750"/>
            <a:ext cx="2671798" cy="14674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9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next need the “path” in the DB where we want to write data.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For example,</a:t>
            </a:r>
            <a:br>
              <a:rPr lang="en" dirty="0"/>
            </a:br>
            <a:r>
              <a:rPr lang="en" i="1" dirty="0">
                <a:solidFill>
                  <a:schemeClr val="lt2"/>
                </a:solidFill>
              </a:rPr>
              <a:t>“Yelps/Maryland”</a:t>
            </a:r>
            <a:br>
              <a:rPr lang="en" dirty="0"/>
            </a:br>
            <a:br>
              <a:rPr lang="en" dirty="0"/>
            </a:br>
            <a:r>
              <a:rPr lang="en" dirty="0"/>
              <a:t>This is called a “</a:t>
            </a:r>
            <a:r>
              <a:rPr lang="en" b="1" dirty="0">
                <a:solidFill>
                  <a:schemeClr val="lt2"/>
                </a:solidFill>
              </a:rPr>
              <a:t>reference</a:t>
            </a:r>
            <a:r>
              <a:rPr lang="en" dirty="0"/>
              <a:t>”.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code, you call getReference(...) and pass it the path name you want to read or write to.</a:t>
            </a:r>
            <a:endParaRPr/>
          </a:p>
        </p:txBody>
      </p:sp>
      <p:sp>
        <p:nvSpPr>
          <p:cNvPr id="265" name="Google Shape;265;p42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state = address.</a:t>
            </a:r>
            <a:r>
              <a:rPr lang="en" i="1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adminArea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?: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"unknown"</a:t>
            </a:r>
            <a:endParaRPr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Point to tweets/&lt;state&gt; in our database. </a:t>
            </a:r>
            <a:endParaRPr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It’s okay if it doesn’t exist yet, </a:t>
            </a:r>
            <a:endParaRPr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Firebase will create it when we push data.</a:t>
            </a:r>
            <a:endParaRPr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 = </a:t>
            </a:r>
            <a:r>
              <a:rPr lang="en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firebaseDatabase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.getReference(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“yelps/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state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42"/>
          <p:cNvSpPr/>
          <p:nvPr/>
        </p:nvSpPr>
        <p:spPr>
          <a:xfrm>
            <a:off x="5172300" y="3911878"/>
            <a:ext cx="1886100" cy="3969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Call setValue(data) on your reference to </a:t>
            </a:r>
            <a:r>
              <a:rPr lang="en" b="1" dirty="0">
                <a:solidFill>
                  <a:schemeClr val="lt2"/>
                </a:solidFill>
              </a:rPr>
              <a:t>write</a:t>
            </a:r>
            <a:r>
              <a:rPr lang="en" dirty="0"/>
              <a:t> data to that location. We’ll use what the user typed in the EditText too.</a:t>
            </a:r>
            <a:endParaRPr dirty="0"/>
          </a:p>
        </p:txBody>
      </p:sp>
      <p:sp>
        <p:nvSpPr>
          <p:cNvPr id="273" name="Google Shape;273;p43"/>
          <p:cNvSpPr txBox="1"/>
          <p:nvPr/>
        </p:nvSpPr>
        <p:spPr>
          <a:xfrm>
            <a:off x="1239720" y="5595360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97F06D-C94B-C46E-BDC0-6D13B1B70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" y="1910914"/>
            <a:ext cx="7528560" cy="33239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addYelp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.setOnClickListener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{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businessName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yelpName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text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.toString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//create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 object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FirebaseAuth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.getInstance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().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currentUser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!!.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email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!!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restaurant_name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businessName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category=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email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url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"http .."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rating=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JetBrains Mono"/>
              </a:rPr>
              <a:t>4.5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467CDA"/>
                </a:solidFill>
                <a:effectLst/>
                <a:latin typeface="JetBrains Mono"/>
              </a:rPr>
              <a:t>icon=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"..."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firebaseDatabase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.getReference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"Yelps/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$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reference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.setValue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7A7A7A"/>
                </a:solidFill>
                <a:effectLst/>
                <a:latin typeface="JetBrains Mono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}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567F-C6AA-CE41-858C-85311E21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45765-A9CA-F10A-4F19-AB05272FF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average : 26.5/30</a:t>
            </a:r>
          </a:p>
          <a:p>
            <a:r>
              <a:rPr lang="en-US" dirty="0"/>
              <a:t>Over 90%:  13/22</a:t>
            </a:r>
          </a:p>
          <a:p>
            <a:pPr marL="762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4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 -- setValue(...) always </a:t>
            </a:r>
            <a:r>
              <a:rPr lang="en" b="1" dirty="0">
                <a:solidFill>
                  <a:schemeClr val="lt2"/>
                </a:solidFill>
              </a:rPr>
              <a:t>overwrites</a:t>
            </a:r>
            <a:r>
              <a:rPr lang="en" dirty="0"/>
              <a:t> data at your reference.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This is good for </a:t>
            </a:r>
            <a:r>
              <a:rPr lang="en" i="1" dirty="0">
                <a:solidFill>
                  <a:schemeClr val="lt2"/>
                </a:solidFill>
              </a:rPr>
              <a:t>single pieces of data</a:t>
            </a:r>
            <a:r>
              <a:rPr lang="en" dirty="0"/>
              <a:t>, but not for lists where we’d want to </a:t>
            </a:r>
            <a:r>
              <a:rPr lang="en" b="1" dirty="0">
                <a:solidFill>
                  <a:schemeClr val="lt2"/>
                </a:solidFill>
              </a:rPr>
              <a:t>append</a:t>
            </a:r>
            <a:r>
              <a:rPr lang="en" b="1" dirty="0"/>
              <a:t>.</a:t>
            </a:r>
            <a:endParaRPr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</a:t>
            </a:r>
            <a:r>
              <a:rPr lang="en" i="1">
                <a:solidFill>
                  <a:schemeClr val="lt2"/>
                </a:solidFill>
              </a:rPr>
              <a:t>could</a:t>
            </a:r>
            <a:r>
              <a:rPr lang="en"/>
              <a:t> use .child(</a:t>
            </a:r>
            <a:r>
              <a:rPr lang="en">
                <a:solidFill>
                  <a:srgbClr val="6A8759"/>
                </a:solidFill>
              </a:rPr>
              <a:t>“some name”</a:t>
            </a:r>
            <a:r>
              <a:rPr lang="en"/>
              <a:t>) to write as a child node of our reference… </a:t>
            </a:r>
            <a:r>
              <a:rPr lang="en" b="1">
                <a:solidFill>
                  <a:schemeClr val="lt2"/>
                </a:solidFill>
              </a:rPr>
              <a:t>if</a:t>
            </a:r>
            <a:r>
              <a:rPr lang="en"/>
              <a:t> we had some suitable name in mind (like an ID).</a:t>
            </a:r>
            <a:endParaRPr/>
          </a:p>
        </p:txBody>
      </p:sp>
      <p:sp>
        <p:nvSpPr>
          <p:cNvPr id="293" name="Google Shape;293;p46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reference.child(</a:t>
            </a:r>
            <a:r>
              <a:rPr lang="en" sz="18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“fasfssfasdfe”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).setValue(yelp)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can also use </a:t>
            </a:r>
            <a:r>
              <a:rPr lang="en" b="1">
                <a:solidFill>
                  <a:schemeClr val="lt2"/>
                </a:solidFill>
              </a:rPr>
              <a:t>push()</a:t>
            </a:r>
            <a:r>
              <a:rPr lang="en"/>
              <a:t>, where Firebase will take care of creating a unique ID under the reference for the data.</a:t>
            </a:r>
            <a:endParaRPr/>
          </a:p>
        </p:txBody>
      </p:sp>
      <p:sp>
        <p:nvSpPr>
          <p:cNvPr id="307" name="Google Shape;307;p48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reference.push().setValue(yelp)</a:t>
            </a:r>
            <a:endParaRPr sz="1800" dirty="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to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70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can also use </a:t>
            </a:r>
            <a:r>
              <a:rPr lang="en" b="1">
                <a:solidFill>
                  <a:schemeClr val="lt2"/>
                </a:solidFill>
              </a:rPr>
              <a:t>push()</a:t>
            </a:r>
            <a:r>
              <a:rPr lang="en"/>
              <a:t>, where Firebase will take care of creating a unique ID under the reference for the data.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2F071-E054-D873-2903-92DAD9E9C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623" y="1564820"/>
            <a:ext cx="4462498" cy="170348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 </a:t>
            </a:r>
            <a:r>
              <a:rPr lang="en" b="1">
                <a:solidFill>
                  <a:schemeClr val="lt2"/>
                </a:solidFill>
              </a:rPr>
              <a:t>read</a:t>
            </a:r>
            <a:r>
              <a:rPr lang="en"/>
              <a:t> from the database, we can set up a ValueEventListener, which will be called whenever data at the reference changes.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" b="1" dirty="0">
                <a:solidFill>
                  <a:schemeClr val="lt2"/>
                </a:solidFill>
              </a:rPr>
              <a:t>read</a:t>
            </a:r>
            <a:r>
              <a:rPr lang="en" dirty="0"/>
              <a:t> from the database, we can set up a ValueEventListener, which will be called whenever data at the reference changes.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In other words, we can use it to receive a callback whenever a new Yelp is added to a particular state.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ValueEventListener has both a onCancelled callback and a onDataChange callback.</a:t>
            </a:r>
            <a:endParaRPr/>
          </a:p>
        </p:txBody>
      </p:sp>
      <p:sp>
        <p:nvSpPr>
          <p:cNvPr id="341" name="Google Shape;341;p53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 = </a:t>
            </a:r>
            <a:r>
              <a:rPr lang="en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firebaseDatabase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.getReference(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“yelps/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adminArea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reference.addValueEventListener(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object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ValueEventListener {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onCancelled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(databaseError: DatabaseError) {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onDataChange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(dataSnapshot: DataSnapshot) {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1050" dirty="0">
              <a:solidFill>
                <a:srgbClr val="CC7832"/>
              </a:solidFill>
              <a:highlight>
                <a:srgbClr val="2B2B2B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onCancelled gives you a DatabaseError, which you can use to print out the issue.</a:t>
            </a:r>
            <a:endParaRPr/>
          </a:p>
        </p:txBody>
      </p:sp>
      <p:sp>
        <p:nvSpPr>
          <p:cNvPr id="348" name="Google Shape;348;p54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override fun </a:t>
            </a:r>
            <a:r>
              <a:rPr lang="en" dirty="0">
                <a:solidFill>
                  <a:srgbClr val="FFC66D"/>
                </a:solidFill>
                <a:highlight>
                  <a:srgbClr val="2B2B2B"/>
                </a:highlight>
              </a:rPr>
              <a:t>onCancelled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(databaseError: DatabaseError) {</a:t>
            </a:r>
            <a:endParaRPr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   Toast.makeText(</a:t>
            </a:r>
            <a:endParaRPr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       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this</a:t>
            </a:r>
            <a:r>
              <a:rPr lang="en" dirty="0">
                <a:solidFill>
                  <a:srgbClr val="467CDA"/>
                </a:solidFill>
                <a:highlight>
                  <a:srgbClr val="2B2B2B"/>
                </a:highlight>
              </a:rPr>
              <a:t>@TweetsActivity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,</a:t>
            </a:r>
            <a:endParaRPr dirty="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      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</a:rPr>
              <a:t>"Failed to retrieve yelps! Error: 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${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databaseError.</a:t>
            </a:r>
            <a:r>
              <a:rPr lang="en" i="1" dirty="0">
                <a:solidFill>
                  <a:srgbClr val="9876AA"/>
                </a:solidFill>
                <a:highlight>
                  <a:srgbClr val="2B2B2B"/>
                </a:highlight>
              </a:rPr>
              <a:t>message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}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</a:rPr>
              <a:t>"</a:t>
            </a: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,</a:t>
            </a:r>
            <a:endParaRPr dirty="0">
              <a:solidFill>
                <a:srgbClr val="CC7832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C7832"/>
                </a:solidFill>
                <a:highlight>
                  <a:srgbClr val="2B2B2B"/>
                </a:highlight>
              </a:rPr>
              <a:t>      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Toast.</a:t>
            </a:r>
            <a:r>
              <a:rPr lang="en" i="1" dirty="0">
                <a:solidFill>
                  <a:srgbClr val="9876AA"/>
                </a:solidFill>
                <a:highlight>
                  <a:srgbClr val="2B2B2B"/>
                </a:highlight>
              </a:rPr>
              <a:t>LENGTH_LONG</a:t>
            </a:r>
            <a:endParaRPr i="1" dirty="0">
              <a:solidFill>
                <a:srgbClr val="9876AA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9876AA"/>
                </a:solidFill>
                <a:highlight>
                  <a:srgbClr val="2B2B2B"/>
                </a:highlight>
              </a:rPr>
              <a:t>  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).show()</a:t>
            </a:r>
            <a:endParaRPr dirty="0">
              <a:solidFill>
                <a:srgbClr val="A9B7C6"/>
              </a:solidFill>
              <a:highlight>
                <a:srgbClr val="2B2B2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</a:rPr>
              <a:t>}</a:t>
            </a:r>
            <a:endParaRPr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onDataChange gives you a DataSnapshot, which can you think of as similar to a Map / HashMap (since JSON is structured as key/value pairs).</a:t>
            </a:r>
            <a:endParaRPr/>
          </a:p>
        </p:txBody>
      </p:sp>
      <p:sp>
        <p:nvSpPr>
          <p:cNvPr id="355" name="Google Shape;355;p55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onDataChange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(dataSnapshot: DataSnapshot)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the data you’re expecting is </a:t>
            </a:r>
            <a:r>
              <a:rPr lang="en" b="1">
                <a:solidFill>
                  <a:schemeClr val="lt2"/>
                </a:solidFill>
              </a:rPr>
              <a:t>not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 b="1">
                <a:solidFill>
                  <a:schemeClr val="lt2"/>
                </a:solidFill>
              </a:rPr>
              <a:t>a List</a:t>
            </a:r>
            <a:r>
              <a:rPr lang="en"/>
              <a:t>, you can call getValue(Type::class.java) to have Firebase convert the data to your intended class.</a:t>
            </a:r>
            <a:endParaRPr/>
          </a:p>
        </p:txBody>
      </p:sp>
      <p:sp>
        <p:nvSpPr>
          <p:cNvPr id="362" name="Google Shape;362;p56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onDataChange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(dataSnapshot: DataSnapshot)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someString = dataSnapshot.getValue(String::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// Do something with the data...</a:t>
            </a:r>
            <a:endParaRPr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 - Proposals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If you choose to use Firebase Realtime DB (today’s lecture) in your project it </a:t>
            </a:r>
            <a:r>
              <a:rPr lang="en" b="1" dirty="0">
                <a:solidFill>
                  <a:schemeClr val="lt2"/>
                </a:solidFill>
              </a:rPr>
              <a:t>counts</a:t>
            </a:r>
            <a:r>
              <a:rPr lang="en" b="1" dirty="0"/>
              <a:t> </a:t>
            </a:r>
            <a:r>
              <a:rPr lang="en" dirty="0"/>
              <a:t>as a complexity.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H</a:t>
            </a:r>
            <a:r>
              <a:rPr lang="en" dirty="0"/>
              <a:t>ighly recommend it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</p:txBody>
      </p:sp>
      <p:sp>
        <p:nvSpPr>
          <p:cNvPr id="368" name="Google Shape;368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custom objects, Firebase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mandates</a:t>
            </a:r>
            <a:r>
              <a:rPr lang="en"/>
              <a:t> that they have an empty / default constructor if we expect to read it the DB.</a:t>
            </a:r>
            <a:endParaRPr/>
          </a:p>
        </p:txBody>
      </p:sp>
      <p:sp>
        <p:nvSpPr>
          <p:cNvPr id="369" name="Google Shape;369;p57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09576E-9990-88F4-F982-61BAA4A29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140" y="2390151"/>
            <a:ext cx="601452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data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restaurant_name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category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rating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Double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icon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url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 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constructor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():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67DFF"/>
                </a:solidFill>
                <a:effectLst/>
                <a:latin typeface="JetBrains Mono"/>
              </a:rPr>
              <a:t>0.0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C7AB8"/>
                </a:solidFill>
                <a:effectLst/>
                <a:latin typeface="JetBrains Mono"/>
              </a:rPr>
              <a:t>,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07D6E"/>
                </a:solidFill>
                <a:effectLst/>
                <a:latin typeface="JetBrains Mono"/>
              </a:rPr>
              <a:t>""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the data you’re expecting </a:t>
            </a:r>
            <a:r>
              <a:rPr lang="en" b="1">
                <a:solidFill>
                  <a:schemeClr val="lt2"/>
                </a:solidFill>
              </a:rPr>
              <a:t>is</a:t>
            </a:r>
            <a:r>
              <a:rPr lang="en"/>
              <a:t> a list, you have to iterate through the children and cast each item to the intended class.</a:t>
            </a:r>
            <a:endParaRPr/>
          </a:p>
        </p:txBody>
      </p:sp>
      <p:sp>
        <p:nvSpPr>
          <p:cNvPr id="383" name="Google Shape;383;p59"/>
          <p:cNvSpPr txBox="1"/>
          <p:nvPr/>
        </p:nvSpPr>
        <p:spPr>
          <a:xfrm>
            <a:off x="623400" y="2860450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18E870-90E8-3AA1-7A69-2C557FE97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" y="2554528"/>
            <a:ext cx="9433580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override fun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9AF6C"/>
                </a:solidFill>
                <a:effectLst/>
                <a:latin typeface="JetBrains Mono"/>
              </a:rPr>
              <a:t>onDataChange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snapshot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DataSnapshot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mutableListOf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&lt;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&gt;()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snapshot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children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forEach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{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childSnapshot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DataSnapshot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-&gt;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?=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childSnapshot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.getValue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class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java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!=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yelps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.add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(yelp)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  }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the data you’re expecting </a:t>
            </a:r>
            <a:r>
              <a:rPr lang="en" b="1">
                <a:solidFill>
                  <a:schemeClr val="lt2"/>
                </a:solidFill>
              </a:rPr>
              <a:t>is</a:t>
            </a:r>
            <a:r>
              <a:rPr lang="en"/>
              <a:t> a list, you have to iterate through the children and cast each item to the intended class.</a:t>
            </a:r>
            <a:endParaRPr/>
          </a:p>
        </p:txBody>
      </p:sp>
      <p:sp>
        <p:nvSpPr>
          <p:cNvPr id="390" name="Google Shape;390;p60"/>
          <p:cNvSpPr txBox="1"/>
          <p:nvPr/>
        </p:nvSpPr>
        <p:spPr>
          <a:xfrm>
            <a:off x="867960" y="4721901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9ACBB9-C493-CA88-F64C-060910958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" y="2295776"/>
            <a:ext cx="7234673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= 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mutableListOf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&lt;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&gt;()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snapshot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children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forEach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{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childSnapshot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DataSnapshot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-&gt;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val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?=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childSnapshot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.getValue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YelpBusiness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::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class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828EBA"/>
                </a:solidFill>
                <a:effectLst/>
                <a:latin typeface="JetBrains Mono"/>
              </a:rPr>
              <a:t>java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if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!=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7CC2"/>
                </a:solidFill>
                <a:effectLst/>
                <a:latin typeface="JetBrains Mono"/>
              </a:rPr>
              <a:t>null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){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yelps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.add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(yelp)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AEB5BD"/>
                </a:solidFill>
                <a:effectLst/>
                <a:latin typeface="JetBrains Mono"/>
              </a:rPr>
              <a:t>}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Another note for lists -- using a ValueEventListener with a list means Firebase will send you the </a:t>
            </a:r>
            <a:r>
              <a:rPr lang="en" i="1">
                <a:solidFill>
                  <a:schemeClr val="lt2"/>
                </a:solidFill>
              </a:rPr>
              <a:t>entire</a:t>
            </a:r>
            <a:r>
              <a:rPr lang="en" i="1"/>
              <a:t> </a:t>
            </a:r>
            <a:r>
              <a:rPr lang="en"/>
              <a:t>list anytime anything changes.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note for lists -- using a ValueEventListener with a list means Firebase will send you the </a:t>
            </a:r>
            <a:r>
              <a:rPr lang="en" i="1">
                <a:solidFill>
                  <a:schemeClr val="lt2"/>
                </a:solidFill>
              </a:rPr>
              <a:t>entire</a:t>
            </a:r>
            <a:r>
              <a:rPr lang="en" i="1"/>
              <a:t> </a:t>
            </a:r>
            <a:r>
              <a:rPr lang="en"/>
              <a:t>list anytime anything changes.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be more efficient, you can use a ChildEventListener which basically only tells you the diffs (item was added, item was removed, etc.)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your Firebase Database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4"/>
          <p:cNvSpPr txBox="1"/>
          <p:nvPr/>
        </p:nvSpPr>
        <p:spPr>
          <a:xfrm>
            <a:off x="311700" y="2156950"/>
            <a:ext cx="84384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Using ChildEventListener is helpful when working with lists</a:t>
            </a:r>
            <a:endParaRPr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reference.addChildEventListener(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object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ChildEventListener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onCancelled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(p0: DatabaseError) {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onChildMoved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(p0: DataSnapshot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p1: String?) {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onChildChanged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(p0: DataSnapshot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p1: String?) {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onChildAdded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(p0: DataSnapshot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p1: String?) {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onChildRemoved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(p0: DataSnapshot) { 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6" name="Google Shape;416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Though, this will require more logic in your Adapter to handle list diffs.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Security</a:t>
            </a:r>
            <a:endParaRPr/>
          </a:p>
        </p:txBody>
      </p:sp>
      <p:sp>
        <p:nvSpPr>
          <p:cNvPr id="422" name="Google Shape;422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Firebase uses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JSON-based security rules</a:t>
            </a:r>
            <a:r>
              <a:rPr lang="en">
                <a:solidFill>
                  <a:srgbClr val="A4C639"/>
                </a:solidFill>
              </a:rPr>
              <a:t> </a:t>
            </a:r>
            <a:r>
              <a:rPr lang="en"/>
              <a:t>that you can custom-write to manage access and perform data validation.</a:t>
            </a:r>
            <a:endParaRPr/>
          </a:p>
        </p:txBody>
      </p:sp>
      <p:sp>
        <p:nvSpPr>
          <p:cNvPr id="423" name="Google Shape;423;p65"/>
          <p:cNvSpPr txBox="1"/>
          <p:nvPr/>
        </p:nvSpPr>
        <p:spPr>
          <a:xfrm>
            <a:off x="119225" y="2577275"/>
            <a:ext cx="8851500" cy="2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User must be logged in and can only read from the portion of the database that’s assigned to their</a:t>
            </a:r>
            <a:endParaRPr sz="11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// user ID (UID).</a:t>
            </a:r>
            <a:endParaRPr sz="11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1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"rules"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1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"users"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11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"$uid"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" sz="11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".read"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1100">
                <a:solidFill>
                  <a:srgbClr val="6A8759"/>
                </a:solidFill>
                <a:latin typeface="Roboto Mono"/>
                <a:ea typeface="Roboto Mono"/>
                <a:cs typeface="Roboto Mono"/>
                <a:sym typeface="Roboto Mono"/>
              </a:rPr>
              <a:t>"auth != null &amp;&amp; auth.uid == $uid"</a:t>
            </a:r>
            <a:endParaRPr sz="1100">
              <a:solidFill>
                <a:srgbClr val="6A87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 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Security</a:t>
            </a:r>
            <a:endParaRPr/>
          </a:p>
        </p:txBody>
      </p:sp>
      <p:sp>
        <p:nvSpPr>
          <p:cNvPr id="429" name="Google Shape;429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paid-tier for Realtime DB allows you to create multiple databases which you can individually restrict access to.</a:t>
            </a:r>
            <a:endParaRPr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02300"/>
            <a:ext cx="8839196" cy="21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Crashlytics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Crashlytics</a:t>
            </a:r>
            <a:endParaRPr/>
          </a:p>
        </p:txBody>
      </p:sp>
      <p:sp>
        <p:nvSpPr>
          <p:cNvPr id="441" name="Google Shape;441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your app is released to the public you need some way to monitor how users are interacting with your app &amp; what problems they are having.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Time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Firebase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Authentication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Crashlytics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Analytics</a:t>
            </a:r>
          </a:p>
          <a:p>
            <a:pPr marL="571500" lvl="1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Crashlytics</a:t>
            </a:r>
            <a:endParaRPr/>
          </a:p>
        </p:txBody>
      </p:sp>
      <p:sp>
        <p:nvSpPr>
          <p:cNvPr id="447" name="Google Shape;44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8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It’s hard to know how your app will behave across the wide variety of Android devices.</a:t>
            </a:r>
            <a:endParaRPr/>
          </a:p>
        </p:txBody>
      </p:sp>
      <p:pic>
        <p:nvPicPr>
          <p:cNvPr id="448" name="Google Shape;44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450" y="1301250"/>
            <a:ext cx="4718275" cy="31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Crashlytics</a:t>
            </a:r>
            <a:endParaRPr/>
          </a:p>
        </p:txBody>
      </p:sp>
      <p:sp>
        <p:nvSpPr>
          <p:cNvPr id="454" name="Google Shape;45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Firebase Crashlytics -- automatic crash reporting and monitoring.</a:t>
            </a:r>
            <a:endParaRPr/>
          </a:p>
        </p:txBody>
      </p:sp>
      <p:pic>
        <p:nvPicPr>
          <p:cNvPr id="455" name="Google Shape;4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288" y="2152450"/>
            <a:ext cx="6287413" cy="27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6" cy="3572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sp>
        <p:nvSpPr>
          <p:cNvPr id="467" name="Google Shape;46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Project-level build.gradle:</a:t>
            </a:r>
            <a:endParaRPr/>
          </a:p>
        </p:txBody>
      </p:sp>
      <p:sp>
        <p:nvSpPr>
          <p:cNvPr id="468" name="Google Shape;468;p72"/>
          <p:cNvSpPr txBox="1"/>
          <p:nvPr/>
        </p:nvSpPr>
        <p:spPr>
          <a:xfrm>
            <a:off x="393900" y="1827403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Plugins{</a:t>
            </a:r>
            <a:endParaRPr sz="12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...</a:t>
            </a:r>
          </a:p>
          <a:p>
            <a:pPr lvl="0"/>
            <a:r>
              <a:rPr lang="en-US" sz="12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2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id("</a:t>
            </a:r>
            <a:r>
              <a:rPr lang="en-US" sz="1200" dirty="0" err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com.google.firebase.crashlytics</a:t>
            </a:r>
            <a:r>
              <a:rPr lang="en-US" sz="12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") version "2.9.9" apply false</a:t>
            </a:r>
            <a:r>
              <a:rPr lang="en" sz="1200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2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 dirty="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6252A7-5CB2-A94B-0E84-70FC81167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</a:rPr>
              <a:t>id(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</a:rPr>
              <a:t>"com.google.firebase.crashlytics"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AEB5BD"/>
                </a:solidFill>
                <a:effectLst/>
                <a:latin typeface="Arial Unicode MS"/>
              </a:rPr>
              <a:t>) 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version </a:t>
            </a: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807D6E"/>
                </a:solidFill>
                <a:effectLst/>
                <a:latin typeface="Arial Unicode MS"/>
              </a:rPr>
              <a:t>"2.9.9" 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</a:rPr>
              <a:t>apply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597CC2"/>
                </a:solidFill>
                <a:effectLst/>
                <a:latin typeface="Arial Unicode MS"/>
              </a:rPr>
              <a:t>false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sp>
        <p:nvSpPr>
          <p:cNvPr id="474" name="Google Shape;47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App-level build.gradle:</a:t>
            </a:r>
            <a:endParaRPr/>
          </a:p>
        </p:txBody>
      </p:sp>
      <p:sp>
        <p:nvSpPr>
          <p:cNvPr id="475" name="Google Shape;475;p73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plugins </a:t>
            </a:r>
            <a:r>
              <a:rPr lang="en" b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id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'com.google.firebase.crashlytics'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...</a:t>
            </a:r>
            <a:b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platform(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'com.google.firebase:firebase-bom:...'</a:t>
            </a: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'com.google.firebase:firebase-analytics-ktx'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</a:t>
            </a:r>
            <a:r>
              <a:rPr lang="en" dirty="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'com.google.firebase:firebase-crashlytics-ktx'</a:t>
            </a:r>
            <a:endParaRPr dirty="0"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Analytics</a:t>
            </a:r>
            <a:endParaRPr/>
          </a:p>
        </p:txBody>
      </p:sp>
      <p:sp>
        <p:nvSpPr>
          <p:cNvPr id="481" name="Google Shape;48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There’s a couple extra steps which are taken care of automatically if you enable analytics at Firebase project creation.</a:t>
            </a:r>
            <a:endParaRPr/>
          </a:p>
        </p:txBody>
      </p:sp>
      <p:pic>
        <p:nvPicPr>
          <p:cNvPr id="482" name="Google Shape;4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475" y="2482425"/>
            <a:ext cx="5345048" cy="25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sp>
        <p:nvSpPr>
          <p:cNvPr id="488" name="Google Shape;488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That’s all you need -- applying the plugin + adding the dependency will cause Crashlytics to be built into your app automatically and will start monitoring in the background.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sp>
        <p:nvSpPr>
          <p:cNvPr id="494" name="Google Shape;494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Crashlytics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 the app after crashing to make sure the report gets sent.</a:t>
            </a:r>
            <a:endParaRPr/>
          </a:p>
        </p:txBody>
      </p:sp>
      <p:sp>
        <p:nvSpPr>
          <p:cNvPr id="495" name="Google Shape;495;p76"/>
          <p:cNvSpPr txBox="1"/>
          <p:nvPr/>
        </p:nvSpPr>
        <p:spPr>
          <a:xfrm>
            <a:off x="311700" y="2611800"/>
            <a:ext cx="8438400" cy="23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signUpButton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.setOnClickListener </a:t>
            </a:r>
            <a:r>
              <a:rPr lang="en" sz="16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Testing that Crashlytics will report properly...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x = </a:t>
            </a:r>
            <a:r>
              <a:rPr lang="en" sz="160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/ </a:t>
            </a:r>
            <a:r>
              <a:rPr lang="en" sz="1600">
                <a:solidFill>
                  <a:srgbClr val="6897BB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endParaRPr sz="1600">
              <a:solidFill>
                <a:srgbClr val="6897BB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6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solidFill>
                <a:srgbClr val="9876A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Crashlytics</a:t>
            </a:r>
            <a:endParaRPr/>
          </a:p>
        </p:txBody>
      </p:sp>
      <p:sp>
        <p:nvSpPr>
          <p:cNvPr id="501" name="Google Shape;501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may take a few minutes for the first crash data to appear.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Non-Fatal Exceptions</a:t>
            </a:r>
            <a:endParaRPr/>
          </a:p>
        </p:txBody>
      </p:sp>
      <p:sp>
        <p:nvSpPr>
          <p:cNvPr id="507" name="Google Shape;507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 can also record </a:t>
            </a:r>
            <a:r>
              <a:rPr lang="en" b="1" dirty="0"/>
              <a:t>“non-fatals</a:t>
            </a:r>
            <a:r>
              <a:rPr lang="en" dirty="0"/>
              <a:t>” -- Exceptions that you </a:t>
            </a:r>
            <a:r>
              <a:rPr lang="en" b="1" dirty="0">
                <a:solidFill>
                  <a:schemeClr val="lt2"/>
                </a:solidFill>
              </a:rPr>
              <a:t>catch</a:t>
            </a:r>
            <a:r>
              <a:rPr lang="en" dirty="0"/>
              <a:t>, but want visibility over.</a:t>
            </a:r>
            <a:endParaRPr dirty="0"/>
          </a:p>
        </p:txBody>
      </p:sp>
      <p:sp>
        <p:nvSpPr>
          <p:cNvPr id="508" name="Google Shape;508;p78"/>
          <p:cNvSpPr txBox="1"/>
          <p:nvPr/>
        </p:nvSpPr>
        <p:spPr>
          <a:xfrm>
            <a:off x="311700" y="2377800"/>
            <a:ext cx="8520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 sz="175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catch </a:t>
            </a: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(exception: Exception) {</a:t>
            </a:r>
            <a:endParaRPr sz="175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75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75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Firebase.</a:t>
            </a:r>
            <a:r>
              <a:rPr lang="en" sz="1750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crashlytics</a:t>
            </a: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.recordException(exception)</a:t>
            </a:r>
            <a:endParaRPr sz="175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75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Project Ideas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Firebase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Realtime Database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519" name="Google Shape;519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addition to just crashes, it’s useful to know: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Total users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screens users spend their time 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else?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525" name="Google Shape;525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addition to just crashes, it’s useful to know: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Total users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screens users spend their time 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else?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New users / acquisition / retention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Daily active users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How </a:t>
            </a:r>
            <a:r>
              <a:rPr lang="en" i="1"/>
              <a:t>often</a:t>
            </a:r>
            <a:r>
              <a:rPr lang="en"/>
              <a:t> users use your app (e.g. times per day / week / etc.)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pic>
        <p:nvPicPr>
          <p:cNvPr id="531" name="Google Shape;5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50" y="1104900"/>
            <a:ext cx="57575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537" name="Google Shape;537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Firebase (firebase-analytics)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automatically captures some analytics for you</a:t>
            </a:r>
            <a:r>
              <a:rPr lang="en"/>
              <a:t> -- e.g. screens viewed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 things like button click events you need to capture yourself.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4"/>
          <p:cNvSpPr txBox="1">
            <a:spLocks noGrp="1"/>
          </p:cNvSpPr>
          <p:nvPr>
            <p:ph type="title"/>
          </p:nvPr>
        </p:nvSpPr>
        <p:spPr>
          <a:xfrm>
            <a:off x="268722" y="40213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Analytics- breadcrumbs in Crashlytics</a:t>
            </a:r>
            <a:endParaRPr dirty="0"/>
          </a:p>
        </p:txBody>
      </p:sp>
      <p:sp>
        <p:nvSpPr>
          <p:cNvPr id="543" name="Google Shape;543;p84"/>
          <p:cNvSpPr txBox="1">
            <a:spLocks noGrp="1"/>
          </p:cNvSpPr>
          <p:nvPr>
            <p:ph type="body" idx="1"/>
          </p:nvPr>
        </p:nvSpPr>
        <p:spPr>
          <a:xfrm>
            <a:off x="255275" y="1152488"/>
            <a:ext cx="3380400" cy="3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It’s also super helpful when debugging a crash to know what the user did leading up to the crash.</a:t>
            </a:r>
            <a:endParaRPr dirty="0"/>
          </a:p>
        </p:txBody>
      </p:sp>
      <p:pic>
        <p:nvPicPr>
          <p:cNvPr id="544" name="Google Shape;54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350" y="957988"/>
            <a:ext cx="47909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Analytics</a:t>
            </a:r>
            <a:endParaRPr/>
          </a:p>
        </p:txBody>
      </p:sp>
      <p:sp>
        <p:nvSpPr>
          <p:cNvPr id="550" name="Google Shape;550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App-level build.gradle (we should have this already):</a:t>
            </a:r>
            <a:endParaRPr/>
          </a:p>
        </p:txBody>
      </p:sp>
      <p:sp>
        <p:nvSpPr>
          <p:cNvPr id="551" name="Google Shape;551;p85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dependencies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…</a:t>
            </a:r>
            <a:b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platform(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'com.google.firebase:firebase-bom:...'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implementation 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'com.google.firebase:firebase-analytics-ktx'</a:t>
            </a:r>
            <a:endParaRPr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Analytics</a:t>
            </a:r>
            <a:endParaRPr/>
          </a:p>
        </p:txBody>
      </p:sp>
      <p:sp>
        <p:nvSpPr>
          <p:cNvPr id="557" name="Google Shape;557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There’s a couple extra steps which are taken care of automatically if you enable analytics at Firebase project creation.</a:t>
            </a:r>
            <a:endParaRPr/>
          </a:p>
        </p:txBody>
      </p:sp>
      <p:pic>
        <p:nvPicPr>
          <p:cNvPr id="558" name="Google Shape;55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475" y="2482425"/>
            <a:ext cx="5345048" cy="250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</p:txBody>
      </p:sp>
      <p:sp>
        <p:nvSpPr>
          <p:cNvPr id="564" name="Google Shape;564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Let’s use Firebase Analytics to log some custom events: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Login Activity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Login successful vs. unsuccessful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Maps Activity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Current location button clicked vs. map long press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Tweets Activity</a:t>
            </a:r>
            <a:endParaRPr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Tweets retrieved successfully vs. unsuccessful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Get an instance of FirebaseAnalytics</a:t>
            </a:r>
            <a:endParaRPr/>
          </a:p>
        </p:txBody>
      </p:sp>
      <p:sp>
        <p:nvSpPr>
          <p:cNvPr id="571" name="Google Shape;571;p88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private lateinit var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: FirebaseAnalytics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rgbClr val="629755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sz="1800" dirty="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(savedInstanceState: Bundle?) {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super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.onCreate(savedInstanceState)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setContentView(R.layout.</a:t>
            </a:r>
            <a:r>
              <a:rPr lang="en" sz="1800" i="1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activity_login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 dirty="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 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FirebaseAnalytics.getInstance(</a:t>
            </a:r>
            <a:r>
              <a:rPr lang="en" sz="1800" dirty="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" sz="1800" dirty="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9355-706B-7608-ECC1-6DA12767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2 proposals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590-EDF0-82E8-55A1-6DA3C9F56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your base project concept</a:t>
            </a:r>
          </a:p>
          <a:p>
            <a:r>
              <a:rPr lang="en-US" dirty="0"/>
              <a:t>Why are you doing it</a:t>
            </a:r>
          </a:p>
          <a:p>
            <a:r>
              <a:rPr lang="en-US" dirty="0"/>
              <a:t>What are your two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2830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logEvent(String, Bundle) to log an analytic.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logEvent(String, Bundle) to log an analytic.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First param - the actual analytic (e.g. “login_success” or “current_location_clicked”)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8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logEvent(String, Bundle) to log an analytic.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First param - the actual analytic (e.g. “login_success” or “current_location_clicked”)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Usually a short, descriptive string.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logEvent(String, Bundle) to log an analytic.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First param - the actual analytic (e.g. “login_success” or “current_location_clicked”)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param - key-value pairs to add extra context to your analytic.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logEvent(String, Bundle) to log an analytic.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First param - the actual analytic (e.g. “login_success” or “current_location_clicked”)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param - key-value pairs to add extra context to your analytic.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E.g. You might send “login_failed” analytic, but also send the specific error attached to it: 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logEvent(String, Bundle) to log an analytic.</a:t>
            </a:r>
            <a:endParaRPr dirty="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 dirty="0">
                <a:solidFill>
                  <a:srgbClr val="808080"/>
                </a:solidFill>
              </a:rPr>
              <a:t>First param - the actual analytic (e.g. “login_success” or “current_location_clicked”)</a:t>
            </a:r>
            <a:endParaRPr dirty="0"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Second param - key-value pairs to add extra context to your analytic.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E.g. You might send “login_failed” analytic, but also send the specific error attached to it: 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“error_type” → “invalid credentials”</a:t>
            </a:r>
            <a:endParaRPr sz="14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“error_type” → “failed to connect”</a:t>
            </a:r>
            <a:endParaRPr sz="1400"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 dirty="0"/>
              <a:t>etc.</a:t>
            </a:r>
            <a:endParaRPr sz="1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logEvent(String, Bundle) to log an analytic.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First param - the actual analytic (e.g. “login_success” or “current_location_clicked”)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Second param - key-value pairs to add extra context to your analytic.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Similar to how you would use SharedPreferences or an Intent with data — a Bundle also stores key-value pairs.</a:t>
            </a:r>
            <a:endParaRPr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yet another object that uses key-value pairs: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SharedPreferences - stores key-value pairs</a:t>
            </a:r>
            <a:r>
              <a:rPr lang="en">
                <a:solidFill>
                  <a:srgbClr val="A4C639"/>
                </a:solidFill>
              </a:rPr>
              <a:t> </a:t>
            </a:r>
            <a:r>
              <a:rPr lang="en" i="1">
                <a:solidFill>
                  <a:schemeClr val="lt2"/>
                </a:solidFill>
              </a:rPr>
              <a:t>to disk</a:t>
            </a:r>
            <a:r>
              <a:rPr lang="en"/>
              <a:t>. Data can persist between app launches / sessions.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yet another object that uses key-value pairs: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SharedPreferences - stores key-value pairs </a:t>
            </a:r>
            <a:r>
              <a:rPr lang="en" i="1">
                <a:solidFill>
                  <a:srgbClr val="808080"/>
                </a:solidFill>
              </a:rPr>
              <a:t>to disk</a:t>
            </a:r>
            <a:r>
              <a:rPr lang="en">
                <a:solidFill>
                  <a:srgbClr val="808080"/>
                </a:solidFill>
              </a:rPr>
              <a:t>. Data can persist between app launches / sessions.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 - stores key-value pairs to pass </a:t>
            </a:r>
            <a:r>
              <a:rPr lang="en" i="1">
                <a:solidFill>
                  <a:schemeClr val="lt2"/>
                </a:solidFill>
              </a:rPr>
              <a:t>to another Activity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Usage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yet another object that uses key-value pairs:</a:t>
            </a:r>
            <a:endParaRPr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SharedPreferences - stores key-value pairs </a:t>
            </a:r>
            <a:r>
              <a:rPr lang="en" i="1">
                <a:solidFill>
                  <a:srgbClr val="808080"/>
                </a:solidFill>
              </a:rPr>
              <a:t>to disk</a:t>
            </a:r>
            <a:r>
              <a:rPr lang="en">
                <a:solidFill>
                  <a:srgbClr val="808080"/>
                </a:solidFill>
              </a:rPr>
              <a:t>. Data can persist between app launches / sessions.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2400"/>
              <a:buChar char="●"/>
            </a:pPr>
            <a:r>
              <a:rPr lang="en">
                <a:solidFill>
                  <a:srgbClr val="808080"/>
                </a:solidFill>
              </a:rPr>
              <a:t>Intent - stores key-value pairs to pass </a:t>
            </a:r>
            <a:r>
              <a:rPr lang="en" i="1">
                <a:solidFill>
                  <a:srgbClr val="808080"/>
                </a:solidFill>
              </a:rPr>
              <a:t>to another Activity</a:t>
            </a:r>
            <a:r>
              <a:rPr lang="en">
                <a:solidFill>
                  <a:srgbClr val="808080"/>
                </a:solidFill>
              </a:rPr>
              <a:t>.</a:t>
            </a:r>
            <a:endParaRPr>
              <a:solidFill>
                <a:srgbClr val="80808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Bundle - stores key-value pairs for </a:t>
            </a:r>
            <a:r>
              <a:rPr lang="en" i="1">
                <a:solidFill>
                  <a:schemeClr val="lt2"/>
                </a:solidFill>
              </a:rPr>
              <a:t>general-purpose usage</a:t>
            </a:r>
            <a:r>
              <a:rPr lang="en"/>
              <a:t> (similar to a Map). Can be put in an Intent if needed. Also used to support screen rotation (future lecture).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81C3D-CB41-7050-1395-CE73416B4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Uber App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94D75-BCBE-6D10-069D-E8B632E36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826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Login Result</a:t>
            </a:r>
            <a:endParaRPr/>
          </a:p>
        </p:txBody>
      </p:sp>
      <p:sp>
        <p:nvSpPr>
          <p:cNvPr id="637" name="Google Shape;637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Tracking login success</a:t>
            </a:r>
            <a:endParaRPr/>
          </a:p>
        </p:txBody>
      </p:sp>
      <p:sp>
        <p:nvSpPr>
          <p:cNvPr id="638" name="Google Shape;638;p99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firebaseAuth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.signInWithEmailAndPassword(username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password).addOnCompleteListener </a:t>
            </a: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task </a:t>
            </a: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endParaRPr sz="18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(task.</a:t>
            </a:r>
            <a:r>
              <a:rPr lang="en" sz="1800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isSuccessful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.logEvent(</a:t>
            </a:r>
            <a:r>
              <a:rPr lang="en" sz="18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"login_success"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null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Login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Tracking login failure, with an error type</a:t>
            </a:r>
            <a:endParaRPr/>
          </a:p>
        </p:txBody>
      </p:sp>
      <p:sp>
        <p:nvSpPr>
          <p:cNvPr id="645" name="Google Shape;645;p100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(task.</a:t>
            </a:r>
            <a:r>
              <a:rPr lang="en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isSuccessful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exception = task.</a:t>
            </a:r>
            <a:r>
              <a:rPr lang="en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exception</a:t>
            </a:r>
            <a:endParaRPr i="1">
              <a:solidFill>
                <a:srgbClr val="9876A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reason =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if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(exception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is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FirebaseAuthInvalidCredentialsException) 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"invalid_credentials"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else 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"failed_to_connect"</a:t>
            </a:r>
            <a:endParaRPr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A8759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val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bundle = Bundle()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bundle.putString(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"error_type"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reason)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.logEvent(</a:t>
            </a:r>
            <a:r>
              <a:rPr lang="en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"login_failed"</a:t>
            </a:r>
            <a:r>
              <a:rPr lang="en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bundle)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76A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Extra Event Properties</a:t>
            </a:r>
            <a:endParaRPr/>
          </a:p>
        </p:txBody>
      </p:sp>
      <p:sp>
        <p:nvSpPr>
          <p:cNvPr id="651" name="Google Shape;651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need to explicitly register extra properties (called “dimensions”) in the dashboard.</a:t>
            </a:r>
            <a:endParaRPr/>
          </a:p>
        </p:txBody>
      </p:sp>
      <p:pic>
        <p:nvPicPr>
          <p:cNvPr id="652" name="Google Shape;65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5" y="2274775"/>
            <a:ext cx="8049745" cy="26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Sending Extra Event Properties</a:t>
            </a:r>
            <a:endParaRPr/>
          </a:p>
        </p:txBody>
      </p:sp>
      <p:pic>
        <p:nvPicPr>
          <p:cNvPr id="658" name="Google Shape;65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88" y="1170125"/>
            <a:ext cx="3342521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8" y="1170125"/>
            <a:ext cx="332084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Login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Tracking click events on the maps screen</a:t>
            </a:r>
            <a:endParaRPr/>
          </a:p>
        </p:txBody>
      </p:sp>
      <p:sp>
        <p:nvSpPr>
          <p:cNvPr id="666" name="Google Shape;666;p103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sz="160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onCreate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(savedInstanceState: Bundle?) {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// …</a:t>
            </a: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08080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userLocation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.setOnClickListener </a:t>
            </a:r>
            <a:r>
              <a:rPr lang="en" sz="16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.logEvent(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"click_current_location"</a:t>
            </a: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null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" sz="1600">
                <a:solidFill>
                  <a:srgbClr val="808080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// ...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Login Result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Tracking click events on the maps screen</a:t>
            </a:r>
            <a:endParaRPr/>
          </a:p>
        </p:txBody>
      </p:sp>
      <p:sp>
        <p:nvSpPr>
          <p:cNvPr id="673" name="Google Shape;673;p104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override fun </a:t>
            </a:r>
            <a:r>
              <a:rPr lang="en" sz="1800">
                <a:solidFill>
                  <a:srgbClr val="FFC66D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onMapReady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(googleMap: GoogleMap) {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map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= googleMap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8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map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.setOnMapLongClickListener </a:t>
            </a: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latLng: LatLng </a:t>
            </a: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-&gt;</a:t>
            </a:r>
            <a:endParaRPr sz="1800" b="1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" sz="18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.logEvent(</a:t>
            </a:r>
            <a:r>
              <a:rPr lang="en" sz="18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"click_map"</a:t>
            </a:r>
            <a:r>
              <a:rPr lang="en" sz="18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null</a:t>
            </a:r>
            <a:r>
              <a:rPr lang="en" sz="18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800">
              <a:solidFill>
                <a:srgbClr val="9876AA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679" name="Google Shape;679;p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You can also use Firebase Analytics to get an idea of who your users are: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Age / Sex / Location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Language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OS Version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Length of time using the app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Search preferences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685" name="Google Shape;685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Char char="●"/>
            </a:pPr>
            <a:r>
              <a:rPr lang="en"/>
              <a:t>These are called “User Properties” and Firebase collects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some of this information automatically</a:t>
            </a:r>
            <a:r>
              <a:rPr lang="en">
                <a:solidFill>
                  <a:srgbClr val="A4C639"/>
                </a:solidFill>
              </a:rPr>
              <a:t>.</a:t>
            </a:r>
            <a:endParaRPr>
              <a:solidFill>
                <a:srgbClr val="A4C639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A4C639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Different types of users may interact with your app differently. 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691" name="Google Shape;691;p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20100" cy="3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Android (and iOS) devices are associated with an “Advertising ID”, which is used to correlate the same device (user) across different services.</a:t>
            </a:r>
            <a:endParaRPr/>
          </a:p>
        </p:txBody>
      </p:sp>
      <p:pic>
        <p:nvPicPr>
          <p:cNvPr id="692" name="Google Shape;6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175" y="1017725"/>
            <a:ext cx="22971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698" name="Google Shape;698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20100" cy="3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(and iOS) devices are associated with an “Advertising ID”, which is used to correlate the same device (user) across different services.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e.g. ads clicked, searches preferences, etc.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Used to infer user demographics and provide targeted experiences.</a:t>
            </a:r>
            <a:endParaRPr/>
          </a:p>
        </p:txBody>
      </p:sp>
      <p:pic>
        <p:nvPicPr>
          <p:cNvPr id="699" name="Google Shape;6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175" y="1017725"/>
            <a:ext cx="22971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what we’re going to be building...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CB83E-3506-B30B-8DB0-ABA62940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339" y="1017122"/>
            <a:ext cx="2207419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32C82-5B66-D1F5-6ECC-8E84E5ED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514" y="1030525"/>
            <a:ext cx="2222497" cy="395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FDD94-77D9-F989-51C9-29DE5C8FC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2" y="1017123"/>
            <a:ext cx="2222497" cy="395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4DCB2-D3A7-12A0-E40B-331EEFCE6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424" y="1017123"/>
            <a:ext cx="2207419" cy="392429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705" name="Google Shape;705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20100" cy="3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an </a:t>
            </a:r>
            <a:r>
              <a:rPr lang="en" i="1">
                <a:solidFill>
                  <a:schemeClr val="lt2"/>
                </a:solidFill>
              </a:rPr>
              <a:t>opt-out</a:t>
            </a:r>
            <a:r>
              <a:rPr lang="en">
                <a:solidFill>
                  <a:srgbClr val="A4C639"/>
                </a:solidFill>
              </a:rPr>
              <a:t> </a:t>
            </a:r>
            <a:r>
              <a:rPr lang="en"/>
              <a:t>feature </a:t>
            </a:r>
            <a:br>
              <a:rPr lang="en"/>
            </a:br>
            <a:r>
              <a:rPr lang="en"/>
              <a:t>(Settings → Google → Ads)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See </a:t>
            </a: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Firebase’s Documentation</a:t>
            </a:r>
            <a:r>
              <a:rPr lang="en"/>
              <a:t> </a:t>
            </a:r>
            <a:r>
              <a:rPr lang="en" i="1"/>
              <a:t>“Where Analytics gets demographics, interests, and location data”</a:t>
            </a:r>
            <a:endParaRPr i="1"/>
          </a:p>
        </p:txBody>
      </p:sp>
      <p:pic>
        <p:nvPicPr>
          <p:cNvPr id="706" name="Google Shape;70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175" y="1017725"/>
            <a:ext cx="22971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712" name="Google Shape;712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user properties can be declared on your dashboard and passed up by your app.</a:t>
            </a:r>
            <a:endParaRPr/>
          </a:p>
        </p:txBody>
      </p:sp>
      <p:pic>
        <p:nvPicPr>
          <p:cNvPr id="713" name="Google Shape;71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164650"/>
            <a:ext cx="7206375" cy="276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Properties</a:t>
            </a:r>
            <a:endParaRPr/>
          </a:p>
        </p:txBody>
      </p:sp>
      <p:sp>
        <p:nvSpPr>
          <p:cNvPr id="719" name="Google Shape;719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also track custom user properties by calling setUserProperty(key, value) - both Strings.</a:t>
            </a:r>
            <a:endParaRPr/>
          </a:p>
        </p:txBody>
      </p:sp>
      <p:sp>
        <p:nvSpPr>
          <p:cNvPr id="720" name="Google Shape;720;p111"/>
          <p:cNvSpPr txBox="1"/>
          <p:nvPr/>
        </p:nvSpPr>
        <p:spPr>
          <a:xfrm>
            <a:off x="311700" y="1936575"/>
            <a:ext cx="843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.setUserProperty(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"university"</a:t>
            </a: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"GWU"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.setUserProperty(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"major"</a:t>
            </a: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"Computer Science"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A9B7C6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876AA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firebaseAnalytics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.setUserProperty(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"level"</a:t>
            </a:r>
            <a:r>
              <a:rPr lang="en" sz="1600">
                <a:solidFill>
                  <a:srgbClr val="CC7832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6A8759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"Senior"</a:t>
            </a:r>
            <a:r>
              <a:rPr lang="en" sz="1600">
                <a:solidFill>
                  <a:srgbClr val="A9B7C6"/>
                </a:solidFill>
                <a:highlight>
                  <a:srgbClr val="2B2B2B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600">
              <a:solidFill>
                <a:srgbClr val="CC7832"/>
              </a:solidFill>
              <a:highlight>
                <a:srgbClr val="2B2B2B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</a:t>
            </a:r>
            <a:endParaRPr/>
          </a:p>
        </p:txBody>
      </p:sp>
      <p:sp>
        <p:nvSpPr>
          <p:cNvPr id="726" name="Google Shape;726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Typically, analytics will be loaded into the Firebase dashboard in batches every few hours (e.g. you need to wait to see new analytics appear in the dashboard).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</a:t>
            </a:r>
            <a:endParaRPr/>
          </a:p>
        </p:txBody>
      </p:sp>
      <p:sp>
        <p:nvSpPr>
          <p:cNvPr id="732" name="Google Shape;732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It may take up to 24 hours for the first analytics data to appear on the dashboard.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Events</a:t>
            </a:r>
            <a:endParaRPr/>
          </a:p>
        </p:txBody>
      </p:sp>
      <p:sp>
        <p:nvSpPr>
          <p:cNvPr id="738" name="Google Shape;738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As mentioned previously, Firebase Analytics has a number of “built-in” analytics that you can send. For example, tracking ecommerce:</a:t>
            </a:r>
            <a:endParaRPr/>
          </a:p>
        </p:txBody>
      </p:sp>
      <p:pic>
        <p:nvPicPr>
          <p:cNvPr id="739" name="Google Shape;7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638" y="2654900"/>
            <a:ext cx="3848733" cy="203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can be a powerful tool to grow your app!</a:t>
            </a:r>
            <a:endParaRPr/>
          </a:p>
        </p:txBody>
      </p:sp>
      <p:pic>
        <p:nvPicPr>
          <p:cNvPr id="745" name="Google Shape;74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000" y="1170125"/>
            <a:ext cx="46920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394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Products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Use Cases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Pricing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2" name="Google Shape;762;p1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Links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Database</a:t>
            </a:r>
            <a:endParaRPr/>
          </a:p>
          <a:p>
            <a:pPr marL="457200" marR="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Basics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 Structuring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Reading / Writing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with Lists</a:t>
            </a:r>
            <a:endParaRPr>
              <a:solidFill>
                <a:schemeClr val="lt2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</a:pPr>
            <a:r>
              <a:rPr lang="en" u="sng">
                <a:solidFill>
                  <a:schemeClr val="l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Configuring Security Rules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68" name="Google Shape;768;p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Links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3DDC84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18234</TotalTime>
  <Words>4077</Words>
  <Application>Microsoft Office PowerPoint</Application>
  <PresentationFormat>On-screen Show (16:9)</PresentationFormat>
  <Paragraphs>475</Paragraphs>
  <Slides>100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Roboto Mono</vt:lpstr>
      <vt:lpstr>Arial</vt:lpstr>
      <vt:lpstr>Arial Unicode MS</vt:lpstr>
      <vt:lpstr>JetBrains Mono</vt:lpstr>
      <vt:lpstr>Proxima Nova</vt:lpstr>
      <vt:lpstr>Spearmint</vt:lpstr>
      <vt:lpstr>CSCI 4237  Software Design for Handheld Devices</vt:lpstr>
      <vt:lpstr>Upcoming</vt:lpstr>
      <vt:lpstr>Quiz 2</vt:lpstr>
      <vt:lpstr>Project 2  - Proposals</vt:lpstr>
      <vt:lpstr>Last Time</vt:lpstr>
      <vt:lpstr>Today</vt:lpstr>
      <vt:lpstr>Project 2 proposals</vt:lpstr>
      <vt:lpstr>Uber App libraries</vt:lpstr>
      <vt:lpstr>Demo of what we’re going to be building...</vt:lpstr>
      <vt:lpstr>Demo of what we’re going to be building...</vt:lpstr>
      <vt:lpstr>Firebase  Realtime Database</vt:lpstr>
      <vt:lpstr>Writing to your Firebase Database</vt:lpstr>
      <vt:lpstr>Writing to your Firebase Database</vt:lpstr>
      <vt:lpstr>Writing to your Firebase Database</vt:lpstr>
      <vt:lpstr>So Firebase Database</vt:lpstr>
      <vt:lpstr>Adding the dependencies</vt:lpstr>
      <vt:lpstr>Firebase Database</vt:lpstr>
      <vt:lpstr>Firebase Database</vt:lpstr>
      <vt:lpstr>Firebase Database</vt:lpstr>
      <vt:lpstr>Firebase Database</vt:lpstr>
      <vt:lpstr>Firebase Database</vt:lpstr>
      <vt:lpstr>Writing to your Firebase Database</vt:lpstr>
      <vt:lpstr>Writing to your Firebase Database </vt:lpstr>
      <vt:lpstr>Writing to your Firebase Database </vt:lpstr>
      <vt:lpstr>Getting the US State</vt:lpstr>
      <vt:lpstr>Writing to your Firebase Database </vt:lpstr>
      <vt:lpstr>Writing to your Firebase Database</vt:lpstr>
      <vt:lpstr>Writing to your Firebase Database </vt:lpstr>
      <vt:lpstr>Writing to your Firebase Database </vt:lpstr>
      <vt:lpstr>Writing to your Firebase Database </vt:lpstr>
      <vt:lpstr>Writing to your Firebase Database </vt:lpstr>
      <vt:lpstr>Writing to your Firebase Database </vt:lpstr>
      <vt:lpstr>Writing to your Firebase Database </vt:lpstr>
      <vt:lpstr>Reading from your Firebase Database </vt:lpstr>
      <vt:lpstr>Reading from your Firebase Database </vt:lpstr>
      <vt:lpstr>Reading from your Firebase Database  </vt:lpstr>
      <vt:lpstr>Reading from your Firebase Database  </vt:lpstr>
      <vt:lpstr>Reading from your Firebase Database  </vt:lpstr>
      <vt:lpstr>Reading from your Firebase Database  </vt:lpstr>
      <vt:lpstr>Reading from your Firebase Database</vt:lpstr>
      <vt:lpstr>Reading from your Firebase Database  </vt:lpstr>
      <vt:lpstr>Reading from your Firebase Database  </vt:lpstr>
      <vt:lpstr>Reading from your Firebase Database  </vt:lpstr>
      <vt:lpstr>Reading from your Firebase Database  </vt:lpstr>
      <vt:lpstr>Reading from your Firebase Database  </vt:lpstr>
      <vt:lpstr>Database Security</vt:lpstr>
      <vt:lpstr>Database Security</vt:lpstr>
      <vt:lpstr>Firebase Crashlytics</vt:lpstr>
      <vt:lpstr>Crashlytics</vt:lpstr>
      <vt:lpstr>Crashlytics</vt:lpstr>
      <vt:lpstr>Crashlytics</vt:lpstr>
      <vt:lpstr>Setting Up Crashlytics</vt:lpstr>
      <vt:lpstr>Setting Up Crashlytics</vt:lpstr>
      <vt:lpstr>Setting Up Crashlytics</vt:lpstr>
      <vt:lpstr>Setting Up Analytics</vt:lpstr>
      <vt:lpstr>Setting Up Crashlytics</vt:lpstr>
      <vt:lpstr>Setting Up Crashlytics</vt:lpstr>
      <vt:lpstr>Setting Up Crashlytics</vt:lpstr>
      <vt:lpstr>Non-Fatal Exceptions</vt:lpstr>
      <vt:lpstr>Firebase Analytics</vt:lpstr>
      <vt:lpstr>Analytics</vt:lpstr>
      <vt:lpstr>Analytics</vt:lpstr>
      <vt:lpstr>Analytics</vt:lpstr>
      <vt:lpstr>Analytics</vt:lpstr>
      <vt:lpstr>Analytics- breadcrumbs in Crashlytics</vt:lpstr>
      <vt:lpstr>Setting Up Analytics</vt:lpstr>
      <vt:lpstr>Setting Up Analytics</vt:lpstr>
      <vt:lpstr>Basic Usage</vt:lpstr>
      <vt:lpstr>Basic Usage </vt:lpstr>
      <vt:lpstr>Basic Usage </vt:lpstr>
      <vt:lpstr>Basic Usage </vt:lpstr>
      <vt:lpstr>Basic Usage </vt:lpstr>
      <vt:lpstr>Basic Usage </vt:lpstr>
      <vt:lpstr>Basic Usage </vt:lpstr>
      <vt:lpstr>Basic Usage </vt:lpstr>
      <vt:lpstr>Basic Usage </vt:lpstr>
      <vt:lpstr>Basic Usage </vt:lpstr>
      <vt:lpstr>Basic Usage </vt:lpstr>
      <vt:lpstr>Basic Usage </vt:lpstr>
      <vt:lpstr>Tracking Login Result</vt:lpstr>
      <vt:lpstr>Tracking Login Result </vt:lpstr>
      <vt:lpstr>Sending Extra Event Properties</vt:lpstr>
      <vt:lpstr>Sending Extra Event Properties</vt:lpstr>
      <vt:lpstr>Tracking Login Result </vt:lpstr>
      <vt:lpstr>Tracking Login Result </vt:lpstr>
      <vt:lpstr>User Properties</vt:lpstr>
      <vt:lpstr>User Properties</vt:lpstr>
      <vt:lpstr>User Properties</vt:lpstr>
      <vt:lpstr>User Properties</vt:lpstr>
      <vt:lpstr>User Properties</vt:lpstr>
      <vt:lpstr>User Properties</vt:lpstr>
      <vt:lpstr>User Properties</vt:lpstr>
      <vt:lpstr>Delay</vt:lpstr>
      <vt:lpstr>Delay</vt:lpstr>
      <vt:lpstr>Built-In Events</vt:lpstr>
      <vt:lpstr>Analytics can be a powerful tool to grow your app!</vt:lpstr>
      <vt:lpstr>Questions?</vt:lpstr>
      <vt:lpstr>Helpful Links</vt:lpstr>
      <vt:lpstr>Helpful Links</vt:lpstr>
      <vt:lpstr>Helpful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4237  Software Design for Handheld Devices</dc:title>
  <cp:lastModifiedBy>Mike Cobb</cp:lastModifiedBy>
  <cp:revision>11</cp:revision>
  <dcterms:modified xsi:type="dcterms:W3CDTF">2024-03-26T21:35:44Z</dcterms:modified>
</cp:coreProperties>
</file>